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05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6485099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100"/>
            <a:ext cx="9144000" cy="17117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10" name="Shape 10"/>
          <p:cNvCxnSpPr/>
          <p:nvPr/>
        </p:nvCxnSpPr>
        <p:spPr>
          <a:xfrm>
            <a:off x="641934" y="3597500"/>
            <a:ext cx="390299" cy="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599" cy="1522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defRPr sz="42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599" cy="7874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5pPr>
            <a:lvl6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6pPr>
            <a:lvl7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7pPr>
            <a:lvl8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8pPr>
            <a:lvl9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None/>
              <a:defRPr sz="24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311700" y="1039650"/>
            <a:ext cx="8520599" cy="21062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14000" b="1"/>
            </a:lvl1pPr>
            <a:lvl2pPr algn="ctr">
              <a:spcBef>
                <a:spcPts val="0"/>
              </a:spcBef>
              <a:buSzPct val="100000"/>
              <a:defRPr sz="14000" b="1"/>
            </a:lvl2pPr>
            <a:lvl3pPr algn="ctr">
              <a:spcBef>
                <a:spcPts val="0"/>
              </a:spcBef>
              <a:buSzPct val="100000"/>
              <a:defRPr sz="14000" b="1"/>
            </a:lvl3pPr>
            <a:lvl4pPr algn="ctr">
              <a:spcBef>
                <a:spcPts val="0"/>
              </a:spcBef>
              <a:buSzPct val="100000"/>
              <a:defRPr sz="14000" b="1"/>
            </a:lvl4pPr>
            <a:lvl5pPr algn="ctr">
              <a:spcBef>
                <a:spcPts val="0"/>
              </a:spcBef>
              <a:buSzPct val="100000"/>
              <a:defRPr sz="14000" b="1"/>
            </a:lvl5pPr>
            <a:lvl6pPr algn="ctr">
              <a:spcBef>
                <a:spcPts val="0"/>
              </a:spcBef>
              <a:buSzPct val="100000"/>
              <a:defRPr sz="14000" b="1"/>
            </a:lvl6pPr>
            <a:lvl7pPr algn="ctr">
              <a:spcBef>
                <a:spcPts val="0"/>
              </a:spcBef>
              <a:buSzPct val="100000"/>
              <a:defRPr sz="14000" b="1"/>
            </a:lvl7pPr>
            <a:lvl8pPr algn="ctr">
              <a:spcBef>
                <a:spcPts val="0"/>
              </a:spcBef>
              <a:buSzPct val="100000"/>
              <a:defRPr sz="14000" b="1"/>
            </a:lvl8pPr>
            <a:lvl9pPr algn="ctr">
              <a:spcBef>
                <a:spcPts val="0"/>
              </a:spcBef>
              <a:buSzPct val="100000"/>
              <a:defRPr sz="14000" b="1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599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title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hape 15"/>
          <p:cNvCxnSpPr/>
          <p:nvPr/>
        </p:nvCxnSpPr>
        <p:spPr>
          <a:xfrm>
            <a:off x="641934" y="3597500"/>
            <a:ext cx="390299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12700" y="1893300"/>
            <a:ext cx="8118599" cy="1522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71675"/>
            <a:ext cx="3999899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71675"/>
            <a:ext cx="3999899" cy="3397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defRPr sz="54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25"/>
            <a:ext cx="4572000" cy="514349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686399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382350"/>
            <a:ext cx="4045199" cy="133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defRPr sz="42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769000"/>
            <a:ext cx="4045199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0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accent1"/>
                </a:solidFill>
              </a:rPr>
              <a:t>‹#›</a:t>
            </a:fld>
            <a:endParaRPr lang="en"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ct val="100000"/>
              <a:buFont typeface="Old Standard TT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Font typeface="Old Standard TT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‹#›</a:t>
            </a:fld>
            <a:endParaRPr lang="en" sz="1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ctrTitle"/>
          </p:nvPr>
        </p:nvSpPr>
        <p:spPr>
          <a:xfrm>
            <a:off x="512700" y="1893300"/>
            <a:ext cx="8118599" cy="1522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Neurophysiology of Pain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ubTitle" idx="1"/>
          </p:nvPr>
        </p:nvSpPr>
        <p:spPr>
          <a:xfrm>
            <a:off x="512700" y="3840639"/>
            <a:ext cx="8118599" cy="78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by Robin Nichols, SPT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Franklin Pierce University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December 12, 2015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Nerve Sensitivity</a:t>
            </a:r>
            <a:r>
              <a:rPr lang="en" baseline="30000"/>
              <a:t>3</a:t>
            </a:r>
          </a:p>
        </p:txBody>
      </p:sp>
      <p:pic>
        <p:nvPicPr>
          <p:cNvPr id="133" name="Shape 1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275" y="1290800"/>
            <a:ext cx="6269450" cy="35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6470150" y="2160725"/>
            <a:ext cx="1061100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1000"/>
              <a:t>Firing Line</a:t>
            </a:r>
          </a:p>
        </p:txBody>
      </p:sp>
      <p:sp>
        <p:nvSpPr>
          <p:cNvPr id="135" name="Shape 135"/>
          <p:cNvSpPr txBox="1"/>
          <p:nvPr/>
        </p:nvSpPr>
        <p:spPr>
          <a:xfrm>
            <a:off x="6470150" y="2465525"/>
            <a:ext cx="1140899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Extra Sensitive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6506450" y="2865275"/>
            <a:ext cx="1220699" cy="372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Less Sensitive</a:t>
            </a:r>
          </a:p>
        </p:txBody>
      </p:sp>
      <p:sp>
        <p:nvSpPr>
          <p:cNvPr id="137" name="Shape 137"/>
          <p:cNvSpPr txBox="1"/>
          <p:nvPr/>
        </p:nvSpPr>
        <p:spPr>
          <a:xfrm>
            <a:off x="6430250" y="3815600"/>
            <a:ext cx="1140899" cy="4355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Normal Excited Level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 Are Nerves Sensitive?</a:t>
            </a:r>
            <a:r>
              <a:rPr lang="en" baseline="30000"/>
              <a:t>2</a:t>
            </a:r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Pain</a:t>
            </a:r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The unknown</a:t>
            </a:r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Family and job</a:t>
            </a:r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Failed treatment</a:t>
            </a:r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Fear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Sensitive To Other Signals</a:t>
            </a:r>
            <a:r>
              <a:rPr lang="en" baseline="30000"/>
              <a:t>2</a:t>
            </a:r>
          </a:p>
        </p:txBody>
      </p:sp>
      <p:pic>
        <p:nvPicPr>
          <p:cNvPr id="149" name="Shape 1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7050" y="1233783"/>
            <a:ext cx="5989900" cy="36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1610900" y="4446350"/>
            <a:ext cx="1157099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TEMPERATURE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2881175" y="4446350"/>
            <a:ext cx="733199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STRESS</a:t>
            </a:r>
          </a:p>
        </p:txBody>
      </p:sp>
      <p:sp>
        <p:nvSpPr>
          <p:cNvPr id="152" name="Shape 152"/>
          <p:cNvSpPr txBox="1"/>
          <p:nvPr/>
        </p:nvSpPr>
        <p:spPr>
          <a:xfrm>
            <a:off x="3994650" y="4446350"/>
            <a:ext cx="978899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MOVEMENT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5430025" y="4446350"/>
            <a:ext cx="869100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IMMUNITY</a:t>
            </a:r>
          </a:p>
        </p:txBody>
      </p:sp>
      <p:sp>
        <p:nvSpPr>
          <p:cNvPr id="154" name="Shape 154"/>
          <p:cNvSpPr txBox="1"/>
          <p:nvPr/>
        </p:nvSpPr>
        <p:spPr>
          <a:xfrm>
            <a:off x="6458575" y="4446350"/>
            <a:ext cx="1098300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 b="1"/>
              <a:t>BLOOD FLOW</a:t>
            </a:r>
          </a:p>
        </p:txBody>
      </p:sp>
      <p:sp>
        <p:nvSpPr>
          <p:cNvPr id="155" name="Shape 155"/>
          <p:cNvSpPr/>
          <p:nvPr/>
        </p:nvSpPr>
        <p:spPr>
          <a:xfrm>
            <a:off x="1654025" y="4549200"/>
            <a:ext cx="5854200" cy="370499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Increased Sensitivity Spreads</a:t>
            </a:r>
            <a:r>
              <a:rPr lang="en" baseline="30000"/>
              <a:t>2</a:t>
            </a:r>
          </a:p>
        </p:txBody>
      </p:sp>
      <p:sp>
        <p:nvSpPr>
          <p:cNvPr id="161" name="Shape 161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Increased sensitivity in one area due to injury = heightened resting state in that area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Heightened resting state in one area = waking up other areas because the nervous system is all connected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 sz="2400" b="1" i="1"/>
              <a:t>Answers the question: Why is my pain spreading?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Brain Processing</a:t>
            </a:r>
            <a:r>
              <a:rPr lang="en" baseline="30000"/>
              <a:t>2</a:t>
            </a:r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00000"/>
              </a:lnSpc>
              <a:spcBef>
                <a:spcPts val="0"/>
              </a:spcBef>
              <a:buNone/>
            </a:pPr>
            <a:r>
              <a:rPr lang="en" sz="1700" dirty="0"/>
              <a:t>Scientists believe that various areas of the brain are lit up when receiving a pain experience. These areas connect to form a </a:t>
            </a:r>
            <a:r>
              <a:rPr lang="en" sz="1700" b="1" dirty="0"/>
              <a:t>BRAIN MAP</a:t>
            </a:r>
            <a:r>
              <a:rPr lang="en" sz="1700" dirty="0"/>
              <a:t>: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Sensation Area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Movement Area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Focus and Concentration Area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Fear Area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Memory Area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Motivation Area</a:t>
            </a:r>
          </a:p>
          <a:p>
            <a:pPr marL="457200" lvl="0" indent="-228600" rtl="0">
              <a:lnSpc>
                <a:spcPct val="70000"/>
              </a:lnSpc>
              <a:spcBef>
                <a:spcPts val="0"/>
              </a:spcBef>
              <a:buAutoNum type="arabicPeriod"/>
            </a:pPr>
            <a:r>
              <a:rPr lang="en" sz="1700" dirty="0"/>
              <a:t>Stress Response Area</a:t>
            </a:r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1175" y="1989300"/>
            <a:ext cx="2247900" cy="224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/>
          <p:nvPr/>
        </p:nvSpPr>
        <p:spPr>
          <a:xfrm>
            <a:off x="5951175" y="4008600"/>
            <a:ext cx="2247900" cy="831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https://s-media-cache-ak0.pinimg.com/236x/d7/e4/74/d7e474153def6cb6f464456ad12dcea0.jpg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Brain Processing</a:t>
            </a:r>
            <a:r>
              <a:rPr lang="en" baseline="30000"/>
              <a:t>2</a:t>
            </a:r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If the areas processing the signals agree there is a threat, certain brain areas will produce pain in order to protect and trigger an action to remove the threat.</a:t>
            </a:r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Brain is individualized, not all maps are similar therefore dealing with pain is also an individualized process</a:t>
            </a:r>
          </a:p>
          <a:p>
            <a:pPr lvl="0">
              <a:spcBef>
                <a:spcPts val="0"/>
              </a:spcBef>
              <a:buNone/>
            </a:pPr>
            <a:r>
              <a:rPr lang="en" b="1" dirty="0"/>
              <a:t>The saying “pain is in your head” implies that pain is invented and not true. This not correct. When you have a pain experience, your brain processes the signal and determines how you will experience the pain.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8361300" cy="75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Attack on the Body Systems--The Body’s Alarm System</a:t>
            </a:r>
            <a:r>
              <a:rPr lang="en" baseline="30000"/>
              <a:t>2</a:t>
            </a:r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31360" y="1311300"/>
            <a:ext cx="4193439" cy="32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3809100" cy="317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Adrenaline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Muscles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Stomach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Language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Breathing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Pain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Healing</a:t>
            </a:r>
          </a:p>
          <a:p>
            <a:pPr marL="457200" lvl="0" indent="-342900" rtl="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Intimacy</a:t>
            </a:r>
          </a:p>
          <a:p>
            <a:pPr marL="457200" lvl="0" indent="-342900">
              <a:lnSpc>
                <a:spcPct val="60000"/>
              </a:lnSpc>
              <a:spcBef>
                <a:spcPts val="0"/>
              </a:spcBef>
              <a:buSzPct val="100000"/>
              <a:buAutoNum type="arabicPeriod"/>
            </a:pPr>
            <a:r>
              <a:rPr lang="en" sz="1800" dirty="0"/>
              <a:t>Other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800"/>
              <a:t>The Alarm System of One Living With Chronic Pain</a:t>
            </a:r>
            <a:r>
              <a:rPr lang="en" sz="2800" baseline="30000"/>
              <a:t>2</a:t>
            </a:r>
          </a:p>
        </p:txBody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2844299" cy="2187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This lion is following around a person with chronic pain every day. Everyday worries and fears activate the body’s alarm system.</a:t>
            </a:r>
          </a:p>
        </p:txBody>
      </p:sp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 l="5042" t="5970"/>
          <a:stretch/>
        </p:blipFill>
        <p:spPr>
          <a:xfrm>
            <a:off x="3605425" y="985175"/>
            <a:ext cx="5169675" cy="369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Shape 190"/>
          <p:cNvSpPr txBox="1"/>
          <p:nvPr/>
        </p:nvSpPr>
        <p:spPr>
          <a:xfrm>
            <a:off x="3898000" y="4141300"/>
            <a:ext cx="4648499" cy="113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https://s3.amazonaws.com/lowres.cartoonstock.com/property-security-home_security_system-lockdown-grid-burglar_alarm-ato0111_low.jpg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Treatment</a:t>
            </a:r>
            <a:r>
              <a:rPr lang="en" baseline="30000"/>
              <a:t>1,2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Knowledge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Aerobic Exercise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Medicine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Sleep Hygiene</a:t>
            </a:r>
          </a:p>
          <a:p>
            <a:pPr marL="457200" lvl="0" indent="-228600">
              <a:spcBef>
                <a:spcPts val="0"/>
              </a:spcBef>
              <a:buAutoNum type="arabicPeriod"/>
            </a:pPr>
            <a:r>
              <a:rPr lang="en"/>
              <a:t>Goals and Pacing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2908" y="1058233"/>
            <a:ext cx="5690175" cy="319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Nijs J, et al. A Modern Neuroscience Approach to Chronic Spinal Pain: Combining Pain Neuroscience Education With Cognition-Targeted Motor Control Training. </a:t>
            </a:r>
            <a:r>
              <a:rPr lang="en" i="1"/>
              <a:t>PHYS THER. </a:t>
            </a:r>
            <a:r>
              <a:rPr lang="en"/>
              <a:t>2014: doi: 10.2522/ptj.20130258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Louw A. </a:t>
            </a:r>
            <a:r>
              <a:rPr lang="en" i="1"/>
              <a:t>Why Do I Hurt?</a:t>
            </a:r>
            <a:r>
              <a:rPr lang="en"/>
              <a:t> International Spine and Pain Institute USA; 2013.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Cleland JA. </a:t>
            </a:r>
            <a:r>
              <a:rPr lang="en" i="1"/>
              <a:t>Therapeutic Neuroscience Education. </a:t>
            </a:r>
            <a:r>
              <a:rPr lang="en"/>
              <a:t>[PowerPoint] Manchester, NH: Franklin Pierce University DPT Program; 2014.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/>
              <a:t>Louw A and Puentedura E. </a:t>
            </a:r>
            <a:r>
              <a:rPr lang="en" i="1"/>
              <a:t>A Study of Neurodynamics: The Body’s Living Alarm System, Course Manual</a:t>
            </a:r>
            <a:r>
              <a:rPr lang="en"/>
              <a:t>. International Spine and Pain Institute USA; 2013.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Chronic Pain Defined</a:t>
            </a:r>
            <a:r>
              <a:rPr lang="en" baseline="30000"/>
              <a:t>1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2400"/>
              <a:t>Severely disabling pain that may have a large impact on one’s personal and socioeconomic aspects of life which may include long-term sick leave, a low quality of life and very high socioeconomic costs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6614099" cy="7556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Effects of Chronic Pain on the Body</a:t>
            </a:r>
            <a:r>
              <a:rPr lang="en" sz="3000" baseline="30000"/>
              <a:t>1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5498768" cy="3179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1800" dirty="0"/>
              <a:t>Brain Atrophy</a:t>
            </a:r>
          </a:p>
          <a:p>
            <a:pPr marL="514350" lvl="0" indent="-28575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1800" dirty="0"/>
              <a:t>Impaired motor control</a:t>
            </a:r>
          </a:p>
          <a:p>
            <a:pPr marL="514350" lvl="0" indent="-28575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1800" dirty="0"/>
              <a:t>Descending pain inhibition malfunction</a:t>
            </a:r>
          </a:p>
          <a:p>
            <a:pPr marL="571500" lvl="0" indent="-342900" rtl="0">
              <a:spcBef>
                <a:spcPts val="0"/>
              </a:spcBef>
              <a:buSzPct val="100000"/>
              <a:buFont typeface="Arial"/>
              <a:buChar char="•"/>
            </a:pPr>
            <a:r>
              <a:rPr lang="en" sz="1800" b="1" i="1" dirty="0"/>
              <a:t>Central Sensitization in the CNS </a:t>
            </a:r>
          </a:p>
          <a:p>
            <a:pPr lvl="0" rtl="0">
              <a:spcBef>
                <a:spcPts val="0"/>
              </a:spcBef>
              <a:buNone/>
            </a:pPr>
            <a:endParaRPr sz="1800" dirty="0"/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7000" y="1580625"/>
            <a:ext cx="2305499" cy="2797349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/>
          <p:nvPr/>
        </p:nvSpPr>
        <p:spPr>
          <a:xfrm>
            <a:off x="6010125" y="4149375"/>
            <a:ext cx="2482800" cy="75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http://discovermagazine.com/~/media/import/images/9/8/4/brainil.jpg?mw=300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Knowledge is KEY</a:t>
            </a:r>
            <a:r>
              <a:rPr lang="en" baseline="30000"/>
              <a:t>2</a:t>
            </a:r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5142900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Latest research is concluding that the more one knows about pain, the better the outcomes will be</a:t>
            </a:r>
          </a:p>
          <a:p>
            <a:pPr marL="514350" lvl="0" indent="-285750" rtl="0">
              <a:spcBef>
                <a:spcPts val="0"/>
              </a:spcBef>
              <a:buFont typeface="Arial"/>
              <a:buChar char="•"/>
            </a:pPr>
            <a:r>
              <a:rPr lang="en" dirty="0"/>
              <a:t>Outcomes: improvements in movement and function, decrease in pain, and having the ability and motivation to complete healthy exercises and movement</a:t>
            </a:r>
          </a:p>
        </p:txBody>
      </p:sp>
      <p:grpSp>
        <p:nvGrpSpPr>
          <p:cNvPr id="80" name="Shape 80"/>
          <p:cNvGrpSpPr/>
          <p:nvPr/>
        </p:nvGrpSpPr>
        <p:grpSpPr>
          <a:xfrm>
            <a:off x="5694575" y="1244475"/>
            <a:ext cx="3000000" cy="3352399"/>
            <a:chOff x="2854300" y="2596925"/>
            <a:chExt cx="3000000" cy="3352399"/>
          </a:xfrm>
        </p:grpSpPr>
        <p:pic>
          <p:nvPicPr>
            <p:cNvPr id="81" name="Shape 81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405974" y="2596925"/>
              <a:ext cx="1844324" cy="28114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" name="Shape 82"/>
            <p:cNvSpPr txBox="1"/>
            <p:nvPr/>
          </p:nvSpPr>
          <p:spPr>
            <a:xfrm>
              <a:off x="2854300" y="5231425"/>
              <a:ext cx="3000000" cy="7178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 rtl="0">
                <a:spcBef>
                  <a:spcPts val="0"/>
                </a:spcBef>
                <a:buNone/>
              </a:pPr>
              <a:r>
                <a:rPr lang="en" sz="800"/>
                <a:t>http://41.media.tumblr.com/e32d553d2ef7918f27690edd212d63e2/tumblr_mf5f46DEBO1ryin08o1_r2_1280.jpg</a:t>
              </a:r>
            </a:p>
          </p:txBody>
        </p:sp>
      </p:grp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Research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8520599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 sz="1700" dirty="0"/>
              <a:t>The effect of neuroscience education on pain, disability, anxiety, and stress in chronic musculoskeletal pain (2011)</a:t>
            </a:r>
            <a:r>
              <a:rPr lang="en" sz="1700" baseline="30000" dirty="0"/>
              <a:t>3</a:t>
            </a:r>
          </a:p>
          <a:p>
            <a:pPr marL="457200" lvl="0" indent="-228600" rtl="0">
              <a:spcBef>
                <a:spcPts val="0"/>
              </a:spcBef>
              <a:buAutoNum type="arabicPeriod"/>
            </a:pPr>
            <a:r>
              <a:rPr lang="en" sz="1700" dirty="0"/>
              <a:t>Pain neurophysiology education improves cognitions, pain thresholds, and movement performance in people with chronic whiplash: a pilot study (2011)</a:t>
            </a:r>
            <a:r>
              <a:rPr lang="en" sz="1700" baseline="30000" dirty="0"/>
              <a:t>1</a:t>
            </a: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>
            <a:alphaModFix/>
          </a:blip>
          <a:srcRect l="23733" t="6755" r="6952" b="11061"/>
          <a:stretch/>
        </p:blipFill>
        <p:spPr>
          <a:xfrm>
            <a:off x="3426378" y="2739118"/>
            <a:ext cx="2522007" cy="1990056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3119825" y="4601525"/>
            <a:ext cx="3000000" cy="496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http://www.aquestresearch.com/images/research_development.jpg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Neurophysiology of Pain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dirty="0" smtClean="0"/>
              <a:t>Nerves</a:t>
            </a:r>
            <a:r>
              <a:rPr lang="en-US" baseline="30000" dirty="0" smtClean="0"/>
              <a:t>4</a:t>
            </a:r>
            <a:endParaRPr lang="en" baseline="30000" dirty="0"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11700" y="1171600"/>
            <a:ext cx="6109766" cy="339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514350" lvl="0" indent="-285750" rtl="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" dirty="0"/>
              <a:t>Exist in and around where pain is felt</a:t>
            </a:r>
          </a:p>
          <a:p>
            <a:pPr marL="514350" lvl="0" indent="-285750" rtl="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" dirty="0"/>
              <a:t>Greater than 400 Nerves totaling  greater than 45 miles of nerves</a:t>
            </a:r>
            <a:r>
              <a:rPr lang="en" baseline="30000" dirty="0"/>
              <a:t>3</a:t>
            </a:r>
          </a:p>
          <a:p>
            <a:pPr marL="514350" lvl="0" indent="-285750" rtl="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" b="1" dirty="0"/>
              <a:t>Connects: Body -&gt; Spinal Cord -&gt; Brain</a:t>
            </a:r>
          </a:p>
          <a:p>
            <a:pPr marL="514350" lvl="0" indent="-285750" rtl="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" dirty="0"/>
              <a:t>Three types</a:t>
            </a:r>
          </a:p>
          <a:p>
            <a:pPr marL="514350" lvl="0" indent="-285750" rtl="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" dirty="0"/>
              <a:t>Travel through the dorsal root ganglion at the level of the spinal cord enroute to the brain</a:t>
            </a:r>
            <a:r>
              <a:rPr lang="en" baseline="30000" dirty="0"/>
              <a:t>4</a:t>
            </a:r>
          </a:p>
          <a:p>
            <a:pPr marL="514350" lvl="0" indent="-285750" rtl="0">
              <a:lnSpc>
                <a:spcPct val="90000"/>
              </a:lnSpc>
              <a:spcBef>
                <a:spcPts val="0"/>
              </a:spcBef>
              <a:buFont typeface="Arial"/>
              <a:buChar char="•"/>
            </a:pPr>
            <a:r>
              <a:rPr lang="en" dirty="0"/>
              <a:t>Nerves contain “nociceptive fibers” or “danger fibers”</a:t>
            </a:r>
            <a:r>
              <a:rPr lang="en" baseline="30000" dirty="0"/>
              <a:t>2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4050" y="419100"/>
            <a:ext cx="2381250" cy="430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6174050" y="4524200"/>
            <a:ext cx="2381399" cy="69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800"/>
              <a:t>http://nervoussystem.weebly.com/uploads/1/9/3/5/1935791/3437087.jpg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Nerve “Alarm System”</a:t>
            </a:r>
            <a:r>
              <a:rPr lang="en" baseline="30000"/>
              <a:t>3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275" y="1290800"/>
            <a:ext cx="6269450" cy="35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Shape 110"/>
          <p:cNvSpPr txBox="1"/>
          <p:nvPr/>
        </p:nvSpPr>
        <p:spPr>
          <a:xfrm>
            <a:off x="6470150" y="2160725"/>
            <a:ext cx="1061100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Firing Line</a:t>
            </a:r>
          </a:p>
        </p:txBody>
      </p:sp>
      <p:sp>
        <p:nvSpPr>
          <p:cNvPr id="111" name="Shape 111"/>
          <p:cNvSpPr txBox="1"/>
          <p:nvPr/>
        </p:nvSpPr>
        <p:spPr>
          <a:xfrm>
            <a:off x="6470150" y="2465525"/>
            <a:ext cx="1140899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Extra Sensitive</a:t>
            </a:r>
          </a:p>
        </p:txBody>
      </p:sp>
      <p:sp>
        <p:nvSpPr>
          <p:cNvPr id="112" name="Shape 112"/>
          <p:cNvSpPr txBox="1"/>
          <p:nvPr/>
        </p:nvSpPr>
        <p:spPr>
          <a:xfrm>
            <a:off x="6506450" y="2865275"/>
            <a:ext cx="1220699" cy="372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Less Sensitive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6430250" y="3815600"/>
            <a:ext cx="1140899" cy="4355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Normal Excited Level</a:t>
            </a:r>
          </a:p>
        </p:txBody>
      </p:sp>
      <p:sp>
        <p:nvSpPr>
          <p:cNvPr id="114" name="Shape 114"/>
          <p:cNvSpPr/>
          <p:nvPr/>
        </p:nvSpPr>
        <p:spPr>
          <a:xfrm>
            <a:off x="3805150" y="2416050"/>
            <a:ext cx="3758099" cy="981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599" cy="613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Danger Signal</a:t>
            </a:r>
            <a:r>
              <a:rPr lang="en" baseline="30000"/>
              <a:t>3</a:t>
            </a:r>
          </a:p>
        </p:txBody>
      </p:sp>
      <p:pic>
        <p:nvPicPr>
          <p:cNvPr id="120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7275" y="1290800"/>
            <a:ext cx="6269450" cy="35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>
            <a:off x="6470150" y="2160725"/>
            <a:ext cx="1061100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Firing Line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6470150" y="2465525"/>
            <a:ext cx="1140899" cy="247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Extra Sensitive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6506450" y="2865275"/>
            <a:ext cx="1220699" cy="372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Less Sensitive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6430250" y="3815600"/>
            <a:ext cx="1140899" cy="43559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000"/>
              <a:t>Normal Excited Level</a:t>
            </a:r>
          </a:p>
        </p:txBody>
      </p:sp>
      <p:sp>
        <p:nvSpPr>
          <p:cNvPr id="125" name="Shape 125"/>
          <p:cNvSpPr/>
          <p:nvPr/>
        </p:nvSpPr>
        <p:spPr>
          <a:xfrm>
            <a:off x="3805150" y="2416050"/>
            <a:ext cx="3758099" cy="9813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3765250" y="1744240"/>
            <a:ext cx="2425650" cy="2297775"/>
          </a:xfrm>
          <a:custGeom>
            <a:avLst/>
            <a:gdLst/>
            <a:ahLst/>
            <a:cxnLst/>
            <a:rect l="0" t="0" r="0" b="0"/>
            <a:pathLst>
              <a:path w="97026" h="91911" extrusionOk="0">
                <a:moveTo>
                  <a:pt x="0" y="86555"/>
                </a:moveTo>
                <a:cubicBezTo>
                  <a:pt x="1400" y="84457"/>
                  <a:pt x="4447" y="81915"/>
                  <a:pt x="6703" y="83044"/>
                </a:cubicBezTo>
                <a:cubicBezTo>
                  <a:pt x="9900" y="84643"/>
                  <a:pt x="9738" y="90406"/>
                  <a:pt x="13086" y="91662"/>
                </a:cubicBezTo>
                <a:cubicBezTo>
                  <a:pt x="17455" y="93300"/>
                  <a:pt x="19221" y="84602"/>
                  <a:pt x="22661" y="81449"/>
                </a:cubicBezTo>
                <a:cubicBezTo>
                  <a:pt x="24423" y="79833"/>
                  <a:pt x="27064" y="78237"/>
                  <a:pt x="29363" y="78895"/>
                </a:cubicBezTo>
                <a:cubicBezTo>
                  <a:pt x="31273" y="79441"/>
                  <a:pt x="33702" y="81896"/>
                  <a:pt x="35108" y="80491"/>
                </a:cubicBezTo>
                <a:cubicBezTo>
                  <a:pt x="38268" y="77330"/>
                  <a:pt x="32266" y="70246"/>
                  <a:pt x="35427" y="67086"/>
                </a:cubicBezTo>
                <a:cubicBezTo>
                  <a:pt x="37690" y="64822"/>
                  <a:pt x="41885" y="71194"/>
                  <a:pt x="44683" y="69640"/>
                </a:cubicBezTo>
                <a:cubicBezTo>
                  <a:pt x="47419" y="68119"/>
                  <a:pt x="43673" y="62120"/>
                  <a:pt x="46279" y="60384"/>
                </a:cubicBezTo>
                <a:cubicBezTo>
                  <a:pt x="48759" y="58731"/>
                  <a:pt x="52491" y="61275"/>
                  <a:pt x="55215" y="60065"/>
                </a:cubicBezTo>
                <a:cubicBezTo>
                  <a:pt x="58540" y="58586"/>
                  <a:pt x="56461" y="52787"/>
                  <a:pt x="58088" y="49532"/>
                </a:cubicBezTo>
                <a:cubicBezTo>
                  <a:pt x="59160" y="47385"/>
                  <a:pt x="63188" y="49688"/>
                  <a:pt x="65109" y="51128"/>
                </a:cubicBezTo>
                <a:cubicBezTo>
                  <a:pt x="66762" y="52366"/>
                  <a:pt x="68855" y="49171"/>
                  <a:pt x="70216" y="47617"/>
                </a:cubicBezTo>
                <a:cubicBezTo>
                  <a:pt x="75892" y="41130"/>
                  <a:pt x="72761" y="30407"/>
                  <a:pt x="75961" y="22404"/>
                </a:cubicBezTo>
                <a:cubicBezTo>
                  <a:pt x="77200" y="19303"/>
                  <a:pt x="79136" y="16422"/>
                  <a:pt x="79791" y="13148"/>
                </a:cubicBezTo>
                <a:cubicBezTo>
                  <a:pt x="80694" y="8628"/>
                  <a:pt x="79665" y="444"/>
                  <a:pt x="84259" y="62"/>
                </a:cubicBezTo>
                <a:cubicBezTo>
                  <a:pt x="90250" y="-437"/>
                  <a:pt x="84157" y="13363"/>
                  <a:pt x="88408" y="17616"/>
                </a:cubicBezTo>
                <a:cubicBezTo>
                  <a:pt x="90460" y="19669"/>
                  <a:pt x="94122" y="16340"/>
                  <a:pt x="97026" y="16340"/>
                </a:cubicBezTo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</p:spPr>
      </p:sp>
      <p:cxnSp>
        <p:nvCxnSpPr>
          <p:cNvPr id="127" name="Shape 127"/>
          <p:cNvCxnSpPr/>
          <p:nvPr/>
        </p:nvCxnSpPr>
        <p:spPr>
          <a:xfrm>
            <a:off x="6114700" y="2160725"/>
            <a:ext cx="151500" cy="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Microsoft Macintosh PowerPoint</Application>
  <PresentationFormat>On-screen Show (16:9)</PresentationFormat>
  <Paragraphs>100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Old Standard TT</vt:lpstr>
      <vt:lpstr>paperback</vt:lpstr>
      <vt:lpstr>Neurophysiology of Pain</vt:lpstr>
      <vt:lpstr>Chronic Pain Defined1</vt:lpstr>
      <vt:lpstr>Effects of Chronic Pain on the Body1</vt:lpstr>
      <vt:lpstr>Knowledge is KEY2</vt:lpstr>
      <vt:lpstr>Research</vt:lpstr>
      <vt:lpstr>Neurophysiology of Pain</vt:lpstr>
      <vt:lpstr>Nerves4</vt:lpstr>
      <vt:lpstr>Nerve “Alarm System”3</vt:lpstr>
      <vt:lpstr>Danger Signal3</vt:lpstr>
      <vt:lpstr>Nerve Sensitivity3</vt:lpstr>
      <vt:lpstr>Why Are Nerves Sensitive?2</vt:lpstr>
      <vt:lpstr>Sensitive To Other Signals2</vt:lpstr>
      <vt:lpstr>Increased Sensitivity Spreads2</vt:lpstr>
      <vt:lpstr>Brain Processing2</vt:lpstr>
      <vt:lpstr>Brain Processing2</vt:lpstr>
      <vt:lpstr>Attack on the Body Systems--The Body’s Alarm System2</vt:lpstr>
      <vt:lpstr>The Alarm System of One Living With Chronic Pain2</vt:lpstr>
      <vt:lpstr>Treatment1,2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Neurophysiology of Pain</dc:title>
  <cp:lastModifiedBy>Robin Nichols</cp:lastModifiedBy>
  <cp:revision>1</cp:revision>
  <dcterms:modified xsi:type="dcterms:W3CDTF">2015-12-11T23:11:37Z</dcterms:modified>
</cp:coreProperties>
</file>